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sldIdLst>
    <p:sldId id="258" r:id="rId5"/>
    <p:sldId id="281" r:id="rId6"/>
    <p:sldId id="259" r:id="rId7"/>
    <p:sldId id="260" r:id="rId8"/>
    <p:sldId id="282" r:id="rId9"/>
    <p:sldId id="283" r:id="rId10"/>
    <p:sldId id="284" r:id="rId11"/>
    <p:sldId id="285" r:id="rId12"/>
    <p:sldId id="286" r:id="rId13"/>
    <p:sldId id="315" r:id="rId14"/>
    <p:sldId id="316" r:id="rId15"/>
    <p:sldId id="317" r:id="rId16"/>
    <p:sldId id="337" r:id="rId17"/>
    <p:sldId id="321" r:id="rId18"/>
    <p:sldId id="322" r:id="rId19"/>
    <p:sldId id="323" r:id="rId20"/>
    <p:sldId id="324" r:id="rId21"/>
    <p:sldId id="327" r:id="rId22"/>
    <p:sldId id="328" r:id="rId23"/>
    <p:sldId id="329" r:id="rId24"/>
    <p:sldId id="330" r:id="rId25"/>
    <p:sldId id="331" r:id="rId26"/>
    <p:sldId id="332" r:id="rId27"/>
    <p:sldId id="333" r:id="rId28"/>
    <p:sldId id="334" r:id="rId29"/>
    <p:sldId id="335" r:id="rId30"/>
    <p:sldId id="312" r:id="rId31"/>
    <p:sldId id="336" r:id="rId32"/>
    <p:sldId id="338" r:id="rId33"/>
    <p:sldId id="339" r:id="rId34"/>
    <p:sldId id="313" r:id="rId35"/>
    <p:sldId id="31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73137" autoAdjust="0"/>
  </p:normalViewPr>
  <p:slideViewPr>
    <p:cSldViewPr snapToGrid="0" snapToObjects="1">
      <p:cViewPr varScale="1">
        <p:scale>
          <a:sx n="94" d="100"/>
          <a:sy n="94" d="100"/>
        </p:scale>
        <p:origin x="204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4/12/2019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2</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666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9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71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16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a:t>
            </a:r>
            <a:r>
              <a:rPr lang="en-US" sz="1400" b="0" i="0" u="none" strike="noStrike" cap="none" dirty="0" smtClean="0">
                <a:solidFill>
                  <a:srgbClr val="000000"/>
                </a:solidFill>
                <a:latin typeface="Arial"/>
                <a:ea typeface="Arial"/>
                <a:cs typeface="Arial"/>
                <a:sym typeface="Arial"/>
              </a:rPr>
              <a:t>Notebook Library tab</a:t>
            </a:r>
            <a:r>
              <a:rPr lang="en-US" sz="14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a:t>
            </a:r>
            <a:r>
              <a:rPr lang="en-US" sz="1400" b="0" i="0" u="none" strike="noStrike" cap="none" dirty="0" smtClean="0">
                <a:solidFill>
                  <a:srgbClr val="000000"/>
                </a:solidFill>
                <a:latin typeface="Arial"/>
                <a:ea typeface="Arial"/>
                <a:cs typeface="Arial"/>
                <a:sym typeface="Arial"/>
              </a:rPr>
              <a:t>Notebook Library tab </a:t>
            </a:r>
            <a:r>
              <a:rPr lang="en-US" sz="1400" b="0" i="0" u="none" strike="noStrike" cap="none" dirty="0">
                <a:solidFill>
                  <a:srgbClr val="000000"/>
                </a:solidFill>
                <a:latin typeface="Arial"/>
                <a:ea typeface="Arial"/>
                <a:cs typeface="Arial"/>
                <a:sym typeface="Arial"/>
              </a:rPr>
              <a:t>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available notebooks by category, as well as by searching. 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2019-04-04-BU 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7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23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34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5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5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a:t>
            </a:r>
            <a:r>
              <a:rPr lang="en-US" sz="1200" b="0" i="0" u="none" strike="noStrike" cap="none" dirty="0" smtClean="0">
                <a:solidFill>
                  <a:srgbClr val="000000"/>
                </a:solidFill>
                <a:latin typeface="Arial"/>
                <a:ea typeface="Arial"/>
                <a:cs typeface="Arial"/>
                <a:sym typeface="Arial"/>
              </a:rPr>
              <a:t>– </a:t>
            </a:r>
            <a:r>
              <a:rPr lang="en-US" sz="1200" b="0" i="1" u="none" strike="noStrike" cap="none" dirty="0" err="1" smtClean="0">
                <a:solidFill>
                  <a:srgbClr val="000000"/>
                </a:solidFill>
                <a:latin typeface="Arial"/>
                <a:ea typeface="Arial"/>
                <a:cs typeface="Arial"/>
                <a:sym typeface="Arial"/>
              </a:rPr>
              <a:t>FastQC</a:t>
            </a:r>
            <a:r>
              <a:rPr lang="en-US" sz="1200" b="0" i="1" u="none" strike="noStrike" cap="none" dirty="0" smtClean="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a:t>
            </a:r>
            <a:r>
              <a:rPr lang="en-US" sz="1200" b="0" i="0" u="none" strike="noStrike" cap="none" baseline="0" dirty="0" smtClean="0">
                <a:solidFill>
                  <a:srgbClr val="000000"/>
                </a:solidFill>
                <a:latin typeface="Arial"/>
                <a:ea typeface="Arial"/>
                <a:cs typeface="Arial"/>
                <a:sym typeface="Arial"/>
              </a:rPr>
              <a:t> which will be the first step in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workflow today. We will use this module to do a quality check on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data, to determine if we need to clean the data up at all, before proceeding to alignment.</a:t>
            </a:r>
          </a:p>
          <a:p>
            <a:pPr marL="216000" marR="0" lvl="0" indent="-2160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need to provide an input file</a:t>
            </a:r>
            <a:endParaRPr lang="en-US" sz="12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a:t>
            </a:r>
            <a:r>
              <a:rPr lang="en-US" sz="1200" b="0" i="0" u="none" strike="noStrike" cap="none" dirty="0" smtClean="0">
                <a:solidFill>
                  <a:srgbClr val="000000"/>
                </a:solidFill>
                <a:latin typeface="Arial"/>
                <a:ea typeface="Arial"/>
                <a:cs typeface="Arial"/>
                <a:sym typeface="Arial"/>
              </a:rPr>
              <a:t>drag in the input fastq.gz</a:t>
            </a:r>
            <a:r>
              <a:rPr lang="en-US" sz="1200" b="0" i="0" u="none" strike="noStrike" cap="none" baseline="0" dirty="0" smtClean="0">
                <a:solidFill>
                  <a:srgbClr val="000000"/>
                </a:solidFill>
                <a:latin typeface="Arial"/>
                <a:ea typeface="Arial"/>
                <a:cs typeface="Arial"/>
                <a:sym typeface="Arial"/>
              </a:rPr>
              <a:t> file</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0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Since we’ve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smtClean="0">
                <a:solidFill>
                  <a:srgbClr val="000000"/>
                </a:solidFill>
                <a:latin typeface="Arial"/>
                <a:ea typeface="Arial"/>
                <a:cs typeface="Arial"/>
                <a:sym typeface="Arial"/>
              </a:rPr>
              <a:t>FastQC</a:t>
            </a:r>
            <a:r>
              <a:rPr lang="en-US" sz="1400" b="0" i="0" u="none" strike="noStrike" cap="none" dirty="0" smtClean="0">
                <a:solidFill>
                  <a:srgbClr val="000000"/>
                </a:solidFill>
                <a:latin typeface="Arial"/>
                <a:ea typeface="Arial"/>
                <a:cs typeface="Arial"/>
                <a:sym typeface="Arial"/>
              </a:rPr>
              <a:t> analysis,</a:t>
            </a:r>
            <a:r>
              <a:rPr lang="en-US" sz="1400" b="0" i="0" u="none" strike="noStrike" cap="none" baseline="0" dirty="0" smtClean="0">
                <a:solidFill>
                  <a:srgbClr val="000000"/>
                </a:solidFill>
                <a:latin typeface="Arial"/>
                <a:ea typeface="Arial"/>
                <a:cs typeface="Arial"/>
                <a:sym typeface="Arial"/>
              </a:rPr>
              <a:t> you</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should </a:t>
            </a:r>
            <a:r>
              <a:rPr lang="en-US" sz="1400" b="0" i="0" u="none" strike="noStrike" cap="none" dirty="0" smtClean="0">
                <a:solidFill>
                  <a:srgbClr val="000000"/>
                </a:solidFill>
                <a:latin typeface="Arial"/>
                <a:ea typeface="Arial"/>
                <a:cs typeface="Arial"/>
                <a:sym typeface="Arial"/>
              </a:rPr>
              <a:t>now have one </a:t>
            </a:r>
            <a:r>
              <a:rPr lang="en-US" sz="1400" b="0" i="0" u="none" strike="noStrike" cap="none" dirty="0">
                <a:solidFill>
                  <a:srgbClr val="000000"/>
                </a:solidFill>
                <a:latin typeface="Arial"/>
                <a:ea typeface="Arial"/>
                <a:cs typeface="Arial"/>
                <a:sym typeface="Arial"/>
              </a:rPr>
              <a:t>of these cells below the initial analysis cell</a:t>
            </a:r>
            <a:r>
              <a:rPr lang="en-US" sz="1400" b="0" i="0" u="none" strike="noStrike" cap="none" dirty="0" smtClean="0">
                <a:solidFill>
                  <a:srgbClr val="000000"/>
                </a:solidFill>
                <a:latin typeface="Arial"/>
                <a:ea typeface="Arial"/>
                <a:cs typeface="Arial"/>
                <a:sym typeface="Arial"/>
              </a:rPr>
              <a:t>. In an upcoming</a:t>
            </a:r>
            <a:r>
              <a:rPr lang="en-US" sz="1400" b="0" i="0" u="none" strike="noStrike" cap="none" baseline="0" dirty="0" smtClean="0">
                <a:solidFill>
                  <a:srgbClr val="000000"/>
                </a:solidFill>
                <a:latin typeface="Arial"/>
                <a:ea typeface="Arial"/>
                <a:cs typeface="Arial"/>
                <a:sym typeface="Arial"/>
              </a:rPr>
              <a:t> update to the Notebook, these will no longer be separate cells – stay tuned!</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r>
              <a:rPr lang="en-US" sz="1400" b="0" i="0" u="none" strike="noStrike" cap="none" dirty="0" smtClean="0">
                <a:solidFill>
                  <a:srgbClr val="000000"/>
                </a:solidFill>
                <a:latin typeface="Arial"/>
                <a:ea typeface="Arial"/>
                <a:cs typeface="Arial"/>
                <a:sym typeface="Arial"/>
              </a:rPr>
              <a:t>We’ll cover the next sections of </a:t>
            </a:r>
            <a:r>
              <a:rPr lang="en-US" sz="1400" b="0" i="0" u="none" strike="noStrike" cap="none" smtClean="0">
                <a:solidFill>
                  <a:srgbClr val="000000"/>
                </a:solidFill>
                <a:latin typeface="Arial"/>
                <a:ea typeface="Arial"/>
                <a:cs typeface="Arial"/>
                <a:sym typeface="Arial"/>
              </a:rPr>
              <a:t>the notebook next.</a:t>
            </a: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754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27</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96800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457200" rtl="0" eaLnBrk="1" fontAlgn="auto" latinLnBrk="0" hangingPunct="1">
              <a:lnSpc>
                <a:spcPct val="100000"/>
              </a:lnSpc>
              <a:spcBef>
                <a:spcPts val="0"/>
              </a:spcBef>
              <a:spcAft>
                <a:spcPts val="0"/>
              </a:spcAft>
              <a:buClrTx/>
              <a:buSzTx/>
              <a:buFontTx/>
              <a:buNone/>
              <a:tabLst/>
              <a:defRPr/>
            </a:pPr>
            <a:fld id="{2707E085-453B-405D-AEC1-3AE274CEEE37}" type="slidenum">
              <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baseline="0" dirty="0" smtClean="0">
                <a:ea typeface="ＭＳ Ｐゴシック" pitchFamily="-109" charset="-128"/>
                <a:cs typeface="ＭＳ Ｐゴシック" pitchFamily="-109" charset="-128"/>
              </a:rPr>
              <a:t>In simpler terms:</a:t>
            </a:r>
          </a:p>
          <a:p>
            <a:pPr>
              <a:spcBef>
                <a:spcPct val="20000"/>
              </a:spcBef>
              <a:buFontTx/>
              <a:buNone/>
            </a:pPr>
            <a:r>
              <a:rPr lang="en-US" sz="1200" baseline="0" dirty="0" smtClean="0">
                <a:ea typeface="ＭＳ Ｐゴシック" pitchFamily="-109" charset="-128"/>
                <a:cs typeface="ＭＳ Ｐゴシック" pitchFamily="-109" charset="-128"/>
              </a:rPr>
              <a:t>The Module repository is a tool library</a:t>
            </a:r>
          </a:p>
          <a:p>
            <a:pPr>
              <a:spcBef>
                <a:spcPct val="20000"/>
              </a:spcBef>
              <a:buFontTx/>
              <a:buNone/>
            </a:pPr>
            <a:r>
              <a:rPr lang="en-US" sz="1200" baseline="0" dirty="0" smtClean="0">
                <a:ea typeface="ＭＳ Ｐゴシック" pitchFamily="-109" charset="-128"/>
                <a:cs typeface="ＭＳ Ｐゴシック" pitchFamily="-109" charset="-128"/>
              </a:rPr>
              <a:t>The Pipelines are workflows made up of tools</a:t>
            </a:r>
          </a:p>
          <a:p>
            <a:pPr>
              <a:spcBef>
                <a:spcPct val="20000"/>
              </a:spcBef>
              <a:buFontTx/>
              <a:buNone/>
            </a:pPr>
            <a:r>
              <a:rPr lang="en-US" sz="1200" baseline="0" dirty="0" smtClean="0">
                <a:ea typeface="ＭＳ Ｐゴシック" pitchFamily="-109" charset="-128"/>
                <a:cs typeface="ＭＳ Ｐゴシック" pitchFamily="-109" charset="-128"/>
              </a:rPr>
              <a:t>The Module integrator is a way to create your own tool</a:t>
            </a:r>
          </a:p>
          <a:p>
            <a:pPr>
              <a:spcBef>
                <a:spcPct val="20000"/>
              </a:spcBef>
              <a:buFontTx/>
              <a:buNone/>
            </a:pPr>
            <a:r>
              <a:rPr lang="en-US" sz="1200" baseline="0" dirty="0" smtClean="0">
                <a:ea typeface="ＭＳ Ｐゴシック" pitchFamily="-109" charset="-128"/>
                <a:cs typeface="ＭＳ Ｐゴシック" pitchFamily="-109" charset="-128"/>
              </a:rPr>
              <a:t>Clients are Access points for using the tools provided by GenePattern</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53693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29</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Another important object </a:t>
            </a:r>
            <a:r>
              <a:rPr lang="en-US" sz="1800" dirty="0" smtClean="0">
                <a:latin typeface="Arial" pitchFamily="-109" charset="0"/>
                <a:ea typeface="ＭＳ Ｐゴシック" pitchFamily="-109" charset="-128"/>
                <a:cs typeface="ＭＳ Ｐゴシック" pitchFamily="-109" charset="-128"/>
              </a:rPr>
              <a:t>in</a:t>
            </a:r>
            <a:r>
              <a:rPr lang="en-US" sz="1800" baseline="0" dirty="0" smtClean="0">
                <a:latin typeface="Arial" pitchFamily="-109" charset="0"/>
                <a:ea typeface="ＭＳ Ｐゴシック" pitchFamily="-109" charset="-128"/>
                <a:cs typeface="ＭＳ Ｐゴシック" pitchFamily="-109" charset="-128"/>
              </a:rPr>
              <a:t> GenePattern</a:t>
            </a:r>
            <a:r>
              <a:rPr lang="en-US" sz="1800" dirty="0" smtClean="0">
                <a:latin typeface="Arial" pitchFamily="-109" charset="0"/>
                <a:ea typeface="ＭＳ Ｐゴシック" pitchFamily="-109" charset="-128"/>
                <a:cs typeface="ＭＳ Ｐゴシック" pitchFamily="-109" charset="-128"/>
              </a:rPr>
              <a:t> </a:t>
            </a:r>
            <a:r>
              <a:rPr lang="en-US" sz="1800" dirty="0">
                <a:latin typeface="Arial" pitchFamily="-109" charset="0"/>
                <a:ea typeface="ＭＳ Ｐゴシック" pitchFamily="-109" charset="-128"/>
                <a:cs typeface="ＭＳ Ｐゴシック" pitchFamily="-109" charset="-128"/>
              </a:rPr>
              <a:t>the pipeline.</a:t>
            </a:r>
            <a:r>
              <a:rPr lang="en-US" sz="1800" baseline="0" dirty="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2373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a:ea typeface="ＭＳ Ｐゴシック" pitchFamily="-109" charset="-128"/>
                <a:cs typeface="ＭＳ Ｐゴシック" pitchFamily="-109" charset="-128"/>
              </a:rPr>
              <a:t>In</a:t>
            </a:r>
            <a:r>
              <a:rPr lang="en-US" baseline="0" dirty="0">
                <a:ea typeface="ＭＳ Ｐゴシック" pitchFamily="-109" charset="-128"/>
                <a:cs typeface="ＭＳ Ｐゴシック" pitchFamily="-109" charset="-128"/>
              </a:rPr>
              <a:t> </a:t>
            </a:r>
            <a:r>
              <a:rPr lang="en-US" baseline="0" dirty="0" err="1">
                <a:ea typeface="ＭＳ Ｐゴシック" pitchFamily="-109" charset="-128"/>
                <a:cs typeface="ＭＳ Ｐゴシック" pitchFamily="-109" charset="-128"/>
              </a:rPr>
              <a:t>GenePattern</a:t>
            </a:r>
            <a:r>
              <a:rPr lang="en-US" baseline="0" dirty="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331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new Amazon hosted server runs around 2500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1817564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32</a:t>
            </a:fld>
            <a:endParaRPr lang="en-US"/>
          </a:p>
        </p:txBody>
      </p:sp>
    </p:spTree>
    <p:extLst>
      <p:ext uri="{BB962C8B-B14F-4D97-AF65-F5344CB8AC3E}">
        <p14:creationId xmlns:p14="http://schemas.microsoft.com/office/powerpoint/2010/main" val="131462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1724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Conceptual – not specific to GenePattern.</a:t>
            </a:r>
          </a:p>
          <a:p>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7</a:t>
            </a:fld>
            <a:endParaRPr lang="en-US"/>
          </a:p>
        </p:txBody>
      </p:sp>
    </p:spTree>
    <p:extLst>
      <p:ext uri="{BB962C8B-B14F-4D97-AF65-F5344CB8AC3E}">
        <p14:creationId xmlns:p14="http://schemas.microsoft.com/office/powerpoint/2010/main" val="42915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10</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209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219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1952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13</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 xmlns:ma14="http://schemas.microsoft.com/office/mac/drawingml/2011/main"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 xmlns:ma14="http://schemas.microsoft.com/office/mac/drawingml/2011/main"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a:solidFill>
                  <a:srgbClr val="000000"/>
                </a:solidFill>
                <a:latin typeface="Arial" charset="0"/>
                <a:cs typeface="Arial" charset="0"/>
                <a:sym typeface="Arial" charset="0"/>
              </a:rPr>
              <a:t>This</a:t>
            </a:r>
            <a:r>
              <a:rPr lang="en-US" sz="1800" baseline="0" dirty="0">
                <a:solidFill>
                  <a:srgbClr val="000000"/>
                </a:solidFill>
                <a:latin typeface="Arial" charset="0"/>
                <a:cs typeface="Arial" charset="0"/>
                <a:sym typeface="Arial" charset="0"/>
              </a:rPr>
              <a:t> slide shows how the parts of </a:t>
            </a:r>
            <a:r>
              <a:rPr lang="en-US" sz="1800" baseline="0" dirty="0" err="1">
                <a:solidFill>
                  <a:srgbClr val="000000"/>
                </a:solidFill>
                <a:latin typeface="Arial" charset="0"/>
                <a:cs typeface="Arial" charset="0"/>
                <a:sym typeface="Arial" charset="0"/>
              </a:rPr>
              <a:t>GenePattern</a:t>
            </a:r>
            <a:r>
              <a:rPr lang="en-US" sz="1800" baseline="0" dirty="0">
                <a:solidFill>
                  <a:srgbClr val="000000"/>
                </a:solidFill>
                <a:latin typeface="Arial" charset="0"/>
                <a:cs typeface="Arial" charset="0"/>
                <a:sym typeface="Arial" charset="0"/>
              </a:rPr>
              <a:t> interact with each other and also</a:t>
            </a:r>
          </a:p>
          <a:p>
            <a:pPr>
              <a:spcBef>
                <a:spcPct val="0"/>
              </a:spcBef>
            </a:pPr>
            <a:r>
              <a:rPr lang="en-US" sz="1800" baseline="0" dirty="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38566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a:t>
            </a:r>
            <a:r>
              <a:rPr lang="en-US" sz="1400" b="0" i="0" u="none" strike="noStrike" cap="none" dirty="0" smtClean="0">
                <a:solidFill>
                  <a:srgbClr val="000000"/>
                </a:solidFill>
                <a:latin typeface="Arial"/>
                <a:ea typeface="Arial"/>
                <a:cs typeface="Arial"/>
                <a:sym typeface="Arial"/>
              </a:rPr>
              <a:t>the </a:t>
            </a:r>
            <a:r>
              <a:rPr lang="en-US" sz="1400" b="0" i="0" u="none" strike="noStrike" cap="none" dirty="0">
                <a:solidFill>
                  <a:srgbClr val="000000"/>
                </a:solidFill>
                <a:latin typeface="Arial"/>
                <a:ea typeface="Arial"/>
                <a:cs typeface="Arial"/>
                <a:sym typeface="Arial"/>
              </a:rPr>
              <a:t>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smtClean="0">
                <a:solidFill>
                  <a:srgbClr val="000000"/>
                </a:solidFill>
                <a:latin typeface="Arial"/>
                <a:ea typeface="Arial"/>
                <a:cs typeface="Arial"/>
                <a:sym typeface="Arial"/>
              </a:rPr>
              <a:t>data scientists, </a:t>
            </a:r>
            <a:r>
              <a:rPr lang="en-US" sz="1400" b="0" i="0" u="none" strike="noStrike" cap="none" dirty="0">
                <a:solidFill>
                  <a:srgbClr val="000000"/>
                </a:solidFill>
                <a:latin typeface="Arial"/>
                <a:ea typeface="Arial"/>
                <a:cs typeface="Arial"/>
                <a:sym typeface="Arial"/>
              </a:rPr>
              <a:t>however, </a:t>
            </a:r>
            <a:r>
              <a:rPr lang="en-US" sz="1400" b="0" i="0" u="none" strike="noStrike" cap="none" dirty="0" smtClean="0">
                <a:solidFill>
                  <a:srgbClr val="000000"/>
                </a:solidFill>
                <a:latin typeface="Arial"/>
                <a:ea typeface="Arial"/>
                <a:cs typeface="Arial"/>
                <a:sym typeface="Arial"/>
              </a:rPr>
              <a:t>there weren’t so many options. </a:t>
            </a:r>
            <a:r>
              <a:rPr lang="en-US" sz="1400" b="0" i="0" u="none" strike="noStrike" cap="none" dirty="0">
                <a:solidFill>
                  <a:srgbClr val="000000"/>
                </a:solidFill>
                <a:latin typeface="Arial"/>
                <a:ea typeface="Arial"/>
                <a:cs typeface="Arial"/>
                <a:sym typeface="Arial"/>
              </a:rPr>
              <a:t>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70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extLst>
      <p:ext uri="{BB962C8B-B14F-4D97-AF65-F5344CB8AC3E}">
        <p14:creationId xmlns:p14="http://schemas.microsoft.com/office/powerpoint/2010/main" val="136181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4/12/2019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4/12/2019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4/12/2019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8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loud.genepattern.org/" TargetMode="External"/><Relationship Id="rId2" Type="http://schemas.openxmlformats.org/officeDocument/2006/relationships/hyperlink" Target="https://notebook.genepattern.or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cloud.genepattern.org/" TargetMode="External"/><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hyperlink" Target="http://www.genepattern.org/" TargetMode="Externa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9"/>
          <p:cNvSpPr>
            <a:spLocks noChangeArrowheads="1"/>
          </p:cNvSpPr>
          <p:nvPr/>
        </p:nvSpPr>
        <p:spPr bwMode="auto">
          <a:xfrm>
            <a:off x="2989151" y="282946"/>
            <a:ext cx="2703967" cy="600075"/>
          </a:xfrm>
          <a:prstGeom prst="rect">
            <a:avLst/>
          </a:prstGeom>
          <a:noFill/>
          <a:ln w="9525">
            <a:noFill/>
            <a:miter lim="800000"/>
            <a:headEnd/>
            <a:tailEnd/>
          </a:ln>
        </p:spPr>
        <p:txBody>
          <a:bodyPr wrap="square" lIns="45700" tIns="22850" rIns="45700" bIns="22850">
            <a:prstTxWarp prst="textNoShape">
              <a:avLst/>
            </a:prstTxWarp>
            <a:spAutoFit/>
          </a:bodyPr>
          <a:lstStyle/>
          <a:p>
            <a:r>
              <a:rPr lang="en-US" sz="3600" b="1" dirty="0">
                <a:latin typeface="+mj-lt"/>
                <a:cs typeface="Arial" panose="020B0604020202020204" pitchFamily="34" charset="0"/>
              </a:rPr>
              <a:t>Preliminaries</a:t>
            </a:r>
          </a:p>
        </p:txBody>
      </p:sp>
      <p:sp>
        <p:nvSpPr>
          <p:cNvPr id="7" name="Rectangle 6"/>
          <p:cNvSpPr>
            <a:spLocks noChangeArrowheads="1"/>
          </p:cNvSpPr>
          <p:nvPr/>
        </p:nvSpPr>
        <p:spPr bwMode="auto">
          <a:xfrm>
            <a:off x="353291" y="2346500"/>
            <a:ext cx="8790709" cy="1348061"/>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wrap="square">
            <a:prstTxWarp prst="textNoShape">
              <a:avLst/>
            </a:prstTxWarp>
            <a:spAutoFit/>
          </a:bodyPr>
          <a:lstStyle/>
          <a:p>
            <a:pPr marL="169863" indent="-169863">
              <a:spcBef>
                <a:spcPct val="20000"/>
              </a:spcBef>
              <a:buFont typeface="Arial" pitchFamily="-109" charset="0"/>
              <a:buChar char="•"/>
              <a:defRPr/>
            </a:pPr>
            <a:r>
              <a:rPr lang="en-US" sz="2400" dirty="0">
                <a:cs typeface="Arial" panose="020B0604020202020204" pitchFamily="34" charset="0"/>
              </a:rPr>
              <a:t>Make sure you are connected to the wireless </a:t>
            </a:r>
            <a:r>
              <a:rPr lang="en-US" sz="2400" dirty="0" smtClean="0">
                <a:cs typeface="Arial" panose="020B0604020202020204" pitchFamily="34" charset="0"/>
              </a:rPr>
              <a:t>network</a:t>
            </a:r>
          </a:p>
          <a:p>
            <a:pPr marL="169863" indent="-169863">
              <a:spcBef>
                <a:spcPct val="20000"/>
              </a:spcBef>
              <a:buFont typeface="Arial" pitchFamily="-109" charset="0"/>
              <a:buChar char="•"/>
              <a:defRPr/>
            </a:pPr>
            <a:r>
              <a:rPr lang="en-US" sz="2400" dirty="0" smtClean="0">
                <a:cs typeface="Arial" panose="020B0604020202020204" pitchFamily="34" charset="0"/>
              </a:rPr>
              <a:t>Register and log in </a:t>
            </a:r>
            <a:r>
              <a:rPr lang="en-US" sz="2400" dirty="0">
                <a:cs typeface="Arial" panose="020B0604020202020204" pitchFamily="34" charset="0"/>
              </a:rPr>
              <a:t>at </a:t>
            </a:r>
            <a:r>
              <a:rPr lang="en-US" sz="2400" dirty="0">
                <a:cs typeface="Arial" panose="020B0604020202020204" pitchFamily="34" charset="0"/>
                <a:hlinkClick r:id="rId2"/>
              </a:rPr>
              <a:t>https://</a:t>
            </a:r>
            <a:r>
              <a:rPr lang="en-US" sz="2400" dirty="0" smtClean="0">
                <a:cs typeface="Arial" panose="020B0604020202020204" pitchFamily="34" charset="0"/>
                <a:hlinkClick r:id="rId2"/>
              </a:rPr>
              <a:t>notebook.genepattern.org</a:t>
            </a:r>
            <a:endParaRPr lang="en-US" sz="2400" dirty="0" smtClean="0">
              <a:cs typeface="Arial" panose="020B0604020202020204" pitchFamily="34" charset="0"/>
            </a:endParaRPr>
          </a:p>
          <a:p>
            <a:pPr marL="169863" indent="-169863">
              <a:spcBef>
                <a:spcPct val="20000"/>
              </a:spcBef>
              <a:buFont typeface="Arial" pitchFamily="-109" charset="0"/>
              <a:buChar char="•"/>
              <a:defRPr/>
            </a:pPr>
            <a:r>
              <a:rPr lang="en-US" sz="2400" dirty="0" smtClean="0">
                <a:cs typeface="Arial" panose="020B0604020202020204" pitchFamily="34" charset="0"/>
              </a:rPr>
              <a:t>Make sure you can </a:t>
            </a:r>
            <a:r>
              <a:rPr lang="en-US" sz="2400" dirty="0">
                <a:cs typeface="Arial" panose="020B0604020202020204" pitchFamily="34" charset="0"/>
              </a:rPr>
              <a:t>log in to: </a:t>
            </a:r>
            <a:r>
              <a:rPr lang="en-US" sz="2400" dirty="0">
                <a:cs typeface="Arial" panose="020B0604020202020204" pitchFamily="34" charset="0"/>
                <a:hlinkClick r:id="rId3"/>
              </a:rPr>
              <a:t>https</a:t>
            </a:r>
            <a:r>
              <a:rPr lang="en-US" sz="2400" dirty="0" smtClean="0">
                <a:cs typeface="Arial" panose="020B0604020202020204" pitchFamily="34" charset="0"/>
                <a:hlinkClick r:id="rId3"/>
              </a:rPr>
              <a:t>://cloud.genepattern.org</a:t>
            </a:r>
            <a:endParaRPr lang="en-US" sz="2400" dirty="0" smtClean="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extLst>
      <p:ext uri="{BB962C8B-B14F-4D97-AF65-F5344CB8AC3E}">
        <p14:creationId xmlns:p14="http://schemas.microsoft.com/office/powerpoint/2010/main" val="316621503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2219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4/2019</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63336425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00" tIns="22850" rIns="45700" bIns="22850"/>
          <a:lstStyle/>
          <a:p>
            <a:pPr>
              <a:buSzPct val="25000"/>
            </a:pPr>
            <a:r>
              <a:rPr lang="en-US" sz="3600" b="1" dirty="0">
                <a:solidFill>
                  <a:srgbClr val="000000"/>
                </a:solidFill>
                <a:latin typeface="Calibri" charset="0"/>
                <a:cs typeface="Calibri" charset="0"/>
                <a:sym typeface="Calibri" charset="0"/>
              </a:rPr>
              <a:t>How GenePattern works</a:t>
            </a: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49276" y="1766888"/>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sp>
        <p:nvSpPr>
          <p:cNvPr id="34837" name="Shape 363"/>
          <p:cNvSpPr>
            <a:spLocks noChangeArrowheads="1"/>
          </p:cNvSpPr>
          <p:nvPr/>
        </p:nvSpPr>
        <p:spPr bwMode="auto">
          <a:xfrm>
            <a:off x="550863" y="4663639"/>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844739"/>
            <a:ext cx="6286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289369" y="2091610"/>
            <a:ext cx="712860" cy="4106005"/>
            <a:chOff x="2260044" y="2094359"/>
            <a:chExt cx="712860"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2293592" y="2190915"/>
            <a:ext cx="196355" cy="3907397"/>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gp-aws 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366" y="1183721"/>
            <a:ext cx="599286" cy="438927"/>
          </a:xfrm>
          <a:prstGeom prst="rect">
            <a:avLst/>
          </a:prstGeom>
        </p:spPr>
      </p:pic>
    </p:spTree>
    <p:extLst>
      <p:ext uri="{BB962C8B-B14F-4D97-AF65-F5344CB8AC3E}">
        <p14:creationId xmlns:p14="http://schemas.microsoft.com/office/powerpoint/2010/main" val="277840604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384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1768633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9464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037311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pic>
        <p:nvPicPr>
          <p:cNvPr id="2" name="Picture 1"/>
          <p:cNvPicPr>
            <a:picLocks noChangeAspect="1"/>
          </p:cNvPicPr>
          <p:nvPr/>
        </p:nvPicPr>
        <p:blipFill>
          <a:blip r:embed="rId4"/>
          <a:stretch>
            <a:fillRect/>
          </a:stretch>
        </p:blipFill>
        <p:spPr>
          <a:xfrm>
            <a:off x="601949" y="3656306"/>
            <a:ext cx="8216611" cy="19067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9669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sz="3200" b="1" dirty="0" smtClean="0">
                <a:ea typeface="ＭＳ Ｐゴシック" pitchFamily="-109" charset="-128"/>
              </a:rPr>
              <a:t>April 04, 2019</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extLst>
      <p:ext uri="{BB962C8B-B14F-4D97-AF65-F5344CB8AC3E}">
        <p14:creationId xmlns:p14="http://schemas.microsoft.com/office/powerpoint/2010/main" val="3800442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a:t>
            </a:r>
            <a:r>
              <a:rPr lang="en-US" sz="2800" dirty="0" smtClean="0">
                <a:solidFill>
                  <a:srgbClr val="000000"/>
                </a:solidFill>
                <a:ea typeface="Arial"/>
                <a:cs typeface="Arial"/>
                <a:sym typeface="Arial"/>
              </a:rPr>
              <a:t>Library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 name="Picture 2"/>
          <p:cNvPicPr>
            <a:picLocks noChangeAspect="1"/>
          </p:cNvPicPr>
          <p:nvPr/>
        </p:nvPicPr>
        <p:blipFill>
          <a:blip r:embed="rId4"/>
          <a:stretch>
            <a:fillRect/>
          </a:stretch>
        </p:blipFill>
        <p:spPr>
          <a:xfrm>
            <a:off x="1737360" y="3554730"/>
            <a:ext cx="5876925" cy="3021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40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2019-04-04-BU Molecular Bio – Intro to RNA-</a:t>
            </a:r>
            <a:r>
              <a:rPr lang="en-US" sz="2000" dirty="0" err="1" smtClean="0">
                <a:solidFill>
                  <a:srgbClr val="050505"/>
                </a:solidFill>
                <a:ea typeface="Arial"/>
                <a:cs typeface="Arial"/>
                <a:sym typeface="Arial"/>
              </a:rPr>
              <a:t>seq</a:t>
            </a:r>
            <a:r>
              <a:rPr lang="en-US" sz="2000" dirty="0" smtClean="0">
                <a:solidFill>
                  <a:srgbClr val="050505"/>
                </a:solidFill>
                <a:ea typeface="Arial"/>
                <a:cs typeface="Arial"/>
                <a:sym typeface="Arial"/>
              </a:rPr>
              <a:t> in GenePattern</a:t>
            </a:r>
            <a:endParaRPr lang="en-US" sz="2000" b="0" strike="noStrike" dirty="0">
              <a:solidFill>
                <a:srgbClr val="050505"/>
              </a:solidFill>
              <a:ea typeface="Arial"/>
              <a:cs typeface="Arial"/>
              <a:sym typeface="Arial"/>
            </a:endParaRPr>
          </a:p>
        </p:txBody>
      </p:sp>
      <p:pic>
        <p:nvPicPr>
          <p:cNvPr id="2" name="Picture 1"/>
          <p:cNvPicPr>
            <a:picLocks noChangeAspect="1"/>
          </p:cNvPicPr>
          <p:nvPr/>
        </p:nvPicPr>
        <p:blipFill>
          <a:blip r:embed="rId4"/>
          <a:stretch>
            <a:fillRect/>
          </a:stretch>
        </p:blipFill>
        <p:spPr>
          <a:xfrm>
            <a:off x="638827" y="1605960"/>
            <a:ext cx="8041710" cy="4989301"/>
          </a:xfrm>
          <a:prstGeom prst="rect">
            <a:avLst/>
          </a:prstGeom>
        </p:spPr>
      </p:pic>
    </p:spTree>
    <p:extLst>
      <p:ext uri="{BB962C8B-B14F-4D97-AF65-F5344CB8AC3E}">
        <p14:creationId xmlns:p14="http://schemas.microsoft.com/office/powerpoint/2010/main" val="1238764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2" name="Picture 1"/>
          <p:cNvPicPr>
            <a:picLocks noChangeAspect="1"/>
          </p:cNvPicPr>
          <p:nvPr/>
        </p:nvPicPr>
        <p:blipFill>
          <a:blip r:embed="rId4"/>
          <a:stretch>
            <a:fillRect/>
          </a:stretch>
        </p:blipFill>
        <p:spPr>
          <a:xfrm>
            <a:off x="1470240" y="3446513"/>
            <a:ext cx="6463145" cy="2983414"/>
          </a:xfrm>
          <a:prstGeom prst="rect">
            <a:avLst/>
          </a:prstGeom>
        </p:spPr>
      </p:pic>
      <p:sp>
        <p:nvSpPr>
          <p:cNvPr id="3" name="Rounded Rectangle 2"/>
          <p:cNvSpPr/>
          <p:nvPr/>
        </p:nvSpPr>
        <p:spPr>
          <a:xfrm>
            <a:off x="1571040" y="4613564"/>
            <a:ext cx="974733" cy="2493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81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sp>
        <p:nvSpPr>
          <p:cNvPr id="392" name="Shape 392"/>
          <p:cNvSpPr txBox="1"/>
          <p:nvPr/>
        </p:nvSpPr>
        <p:spPr>
          <a:xfrm>
            <a:off x="602673" y="1371600"/>
            <a:ext cx="2140527"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smtClean="0">
                <a:solidFill>
                  <a:srgbClr val="000000"/>
                </a:solidFill>
                <a:ea typeface="Arial"/>
                <a:cs typeface="Arial"/>
                <a:sym typeface="Arial"/>
              </a:rPr>
              <a:t>Auth</a:t>
            </a:r>
            <a:r>
              <a:rPr lang="en-US" sz="2000" dirty="0" smtClean="0">
                <a:solidFill>
                  <a:srgbClr val="000000"/>
                </a:solidFill>
                <a:ea typeface="Arial"/>
                <a:cs typeface="Arial"/>
                <a:sym typeface="Arial"/>
              </a:rPr>
              <a:t>entication</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153456" y="3706803"/>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3" name="Picture 2"/>
          <p:cNvPicPr>
            <a:picLocks noChangeAspect="1"/>
          </p:cNvPicPr>
          <p:nvPr/>
        </p:nvPicPr>
        <p:blipFill>
          <a:blip r:embed="rId4"/>
          <a:stretch>
            <a:fillRect/>
          </a:stretch>
        </p:blipFill>
        <p:spPr>
          <a:xfrm>
            <a:off x="2674434" y="1371600"/>
            <a:ext cx="6421692" cy="2130122"/>
          </a:xfrm>
          <a:prstGeom prst="rect">
            <a:avLst/>
          </a:prstGeom>
        </p:spPr>
      </p:pic>
      <p:pic>
        <p:nvPicPr>
          <p:cNvPr id="4" name="Picture 3"/>
          <p:cNvPicPr>
            <a:picLocks noChangeAspect="1"/>
          </p:cNvPicPr>
          <p:nvPr/>
        </p:nvPicPr>
        <p:blipFill>
          <a:blip r:embed="rId5"/>
          <a:stretch>
            <a:fillRect/>
          </a:stretch>
        </p:blipFill>
        <p:spPr>
          <a:xfrm>
            <a:off x="2589501" y="1405849"/>
            <a:ext cx="6554499" cy="2193564"/>
          </a:xfrm>
          <a:prstGeom prst="rect">
            <a:avLst/>
          </a:prstGeom>
        </p:spPr>
      </p:pic>
      <p:pic>
        <p:nvPicPr>
          <p:cNvPr id="5" name="Picture 4"/>
          <p:cNvPicPr>
            <a:picLocks noChangeAspect="1"/>
          </p:cNvPicPr>
          <p:nvPr/>
        </p:nvPicPr>
        <p:blipFill>
          <a:blip r:embed="rId6"/>
          <a:stretch>
            <a:fillRect/>
          </a:stretch>
        </p:blipFill>
        <p:spPr>
          <a:xfrm>
            <a:off x="2589501" y="3598553"/>
            <a:ext cx="6558165" cy="3259447"/>
          </a:xfrm>
          <a:prstGeom prst="rect">
            <a:avLst/>
          </a:prstGeom>
        </p:spPr>
      </p:pic>
    </p:spTree>
    <p:extLst>
      <p:ext uri="{BB962C8B-B14F-4D97-AF65-F5344CB8AC3E}">
        <p14:creationId xmlns:p14="http://schemas.microsoft.com/office/powerpoint/2010/main" val="22493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6" name="Picture 5"/>
          <p:cNvPicPr>
            <a:picLocks noChangeAspect="1"/>
          </p:cNvPicPr>
          <p:nvPr/>
        </p:nvPicPr>
        <p:blipFill>
          <a:blip r:embed="rId4"/>
          <a:stretch>
            <a:fillRect/>
          </a:stretch>
        </p:blipFill>
        <p:spPr>
          <a:xfrm>
            <a:off x="1464944" y="1604880"/>
            <a:ext cx="6554499" cy="2193564"/>
          </a:xfrm>
          <a:prstGeom prst="rect">
            <a:avLst/>
          </a:prstGeom>
        </p:spPr>
      </p:pic>
      <p:pic>
        <p:nvPicPr>
          <p:cNvPr id="4" name="Picture 3"/>
          <p:cNvPicPr>
            <a:picLocks noChangeAspect="1"/>
          </p:cNvPicPr>
          <p:nvPr/>
        </p:nvPicPr>
        <p:blipFill>
          <a:blip r:embed="rId5"/>
          <a:stretch>
            <a:fillRect/>
          </a:stretch>
        </p:blipFill>
        <p:spPr>
          <a:xfrm>
            <a:off x="1267725" y="4023473"/>
            <a:ext cx="6948936" cy="2314022"/>
          </a:xfrm>
          <a:prstGeom prst="rect">
            <a:avLst/>
          </a:prstGeom>
        </p:spPr>
      </p:pic>
    </p:spTree>
    <p:extLst>
      <p:ext uri="{BB962C8B-B14F-4D97-AF65-F5344CB8AC3E}">
        <p14:creationId xmlns:p14="http://schemas.microsoft.com/office/powerpoint/2010/main" val="2543727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 name="Picture 3"/>
          <p:cNvPicPr>
            <a:picLocks noChangeAspect="1"/>
          </p:cNvPicPr>
          <p:nvPr/>
        </p:nvPicPr>
        <p:blipFill>
          <a:blip r:embed="rId4"/>
          <a:stretch>
            <a:fillRect/>
          </a:stretch>
        </p:blipFill>
        <p:spPr>
          <a:xfrm>
            <a:off x="332508" y="1692360"/>
            <a:ext cx="8431357" cy="4336587"/>
          </a:xfrm>
          <a:prstGeom prst="rect">
            <a:avLst/>
          </a:prstGeom>
          <a:effectLst/>
        </p:spPr>
      </p:pic>
    </p:spTree>
    <p:extLst>
      <p:ext uri="{BB962C8B-B14F-4D97-AF65-F5344CB8AC3E}">
        <p14:creationId xmlns:p14="http://schemas.microsoft.com/office/powerpoint/2010/main" val="3086795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570963" y="1274793"/>
            <a:ext cx="7429113" cy="1425567"/>
          </a:xfrm>
          <a:prstGeom prst="rect">
            <a:avLst/>
          </a:prstGeom>
        </p:spPr>
      </p:pic>
      <p:pic>
        <p:nvPicPr>
          <p:cNvPr id="3" name="Picture 2"/>
          <p:cNvPicPr>
            <a:picLocks noChangeAspect="1"/>
          </p:cNvPicPr>
          <p:nvPr/>
        </p:nvPicPr>
        <p:blipFill>
          <a:blip r:embed="rId5"/>
          <a:stretch>
            <a:fillRect/>
          </a:stretch>
        </p:blipFill>
        <p:spPr>
          <a:xfrm>
            <a:off x="1654893" y="1346531"/>
            <a:ext cx="7261251" cy="4998952"/>
          </a:xfrm>
          <a:prstGeom prst="rect">
            <a:avLst/>
          </a:prstGeom>
        </p:spPr>
      </p:pic>
    </p:spTree>
    <p:extLst>
      <p:ext uri="{BB962C8B-B14F-4D97-AF65-F5344CB8AC3E}">
        <p14:creationId xmlns:p14="http://schemas.microsoft.com/office/powerpoint/2010/main" val="22237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653666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The </a:t>
            </a:r>
            <a:r>
              <a:rPr kumimoji="0" lang="en-US" sz="2300" b="1" i="0" u="none" strike="noStrike" kern="1200" cap="none" spc="0" normalizeH="0" baseline="0" noProof="0" dirty="0" err="1" smtClean="0">
                <a:ln>
                  <a:noFill/>
                </a:ln>
                <a:solidFill>
                  <a:srgbClr val="000000"/>
                </a:solidFill>
                <a:effectLst/>
                <a:uLnTx/>
                <a:uFillTx/>
                <a:latin typeface="Avenir Heavy"/>
                <a:ea typeface="ＭＳ Ｐゴシック" pitchFamily="31" charset="-128"/>
                <a:cs typeface="Avenir Heavy"/>
              </a:rPr>
              <a:t>GenePattern</a:t>
            </a:r>
            <a:r>
              <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rPr>
              <a:t> </a:t>
            </a: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Ecosystem: Architecture</a:t>
            </a:r>
            <a:endPar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Tool Library</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Tophat</a:t>
            </a:r>
            <a:endParaRPr kumimoji="0" lang="en-US" sz="13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MuTect</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Cuffdiff</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Hundreds of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analysis </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and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visualization tools</a:t>
            </a: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Create</a:t>
            </a:r>
            <a:r>
              <a:rPr kumimoji="0" lang="en-US" sz="1600" b="0" i="0" u="none" strike="noStrike" kern="1200" cap="none" spc="0" normalizeH="0" noProof="0" dirty="0" smtClean="0">
                <a:ln>
                  <a:noFill/>
                </a:ln>
                <a:solidFill>
                  <a:prstClr val="black"/>
                </a:solidFill>
                <a:effectLst/>
                <a:uLnTx/>
                <a:uFillTx/>
                <a:latin typeface="Avenir Heavy"/>
                <a:ea typeface="ＭＳ Ｐゴシック" pitchFamily="31" charset="-128"/>
                <a:cs typeface="Avenir Heavy"/>
              </a:rPr>
              <a:t> your own tool</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Analysis Engine</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Record/replay analyses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Versioning of 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Web service access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endParaRPr kumimoji="0" lang="en-US" sz="20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Workflows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raining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est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Class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Neighbors</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Clustering</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Marker Selection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Golub</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and </a:t>
            </a: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Slonim</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et. al 1999</a:t>
            </a:r>
            <a:endParaRPr kumimoji="0" lang="en-US" sz="1600" b="0" i="1" u="none" strike="noStrike" kern="1200" cap="none" spc="0" normalizeH="0" baseline="0" noProof="0" dirty="0">
              <a:ln>
                <a:noFill/>
              </a:ln>
              <a:solidFill>
                <a:prstClr val="black"/>
              </a:solidFill>
              <a:effectLst/>
              <a:uLnTx/>
              <a:uFillTx/>
              <a:latin typeface="Calibri"/>
              <a:ea typeface="ＭＳ Ｐゴシック" pitchFamily="31" charset="-128"/>
              <a:cs typeface="+mn-cs"/>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Support for </a:t>
            </a:r>
            <a:r>
              <a:rPr kumimoji="0" lang="en-US" sz="1200" b="0" i="1"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in </a:t>
            </a:r>
            <a:r>
              <a:rPr kumimoji="0" lang="en-US" sz="1200" b="0" i="1" u="none" strike="noStrike" kern="1200" cap="none" spc="0" normalizeH="0" baseline="0" noProof="0" dirty="0" err="1">
                <a:ln>
                  <a:noFill/>
                </a:ln>
                <a:solidFill>
                  <a:prstClr val="black"/>
                </a:solidFill>
                <a:effectLst/>
                <a:uLnTx/>
                <a:uFillTx/>
                <a:latin typeface="Avenir Book"/>
                <a:ea typeface="ＭＳ Ｐゴシック" pitchFamily="31" charset="-128"/>
                <a:cs typeface="Avenir Book"/>
              </a:rPr>
              <a:t>silico</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Access Points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Notebook</a:t>
            </a:r>
            <a:endPar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3723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374258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2493963" y="1689831"/>
            <a:ext cx="4232274"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400" dirty="0" smtClean="0"/>
              <a:t>Overview</a:t>
            </a:r>
            <a:endParaRPr lang="en-US" sz="2400" dirty="0"/>
          </a:p>
          <a:p>
            <a:pPr marL="342900" indent="-342900">
              <a:lnSpc>
                <a:spcPct val="90000"/>
              </a:lnSpc>
              <a:spcBef>
                <a:spcPct val="20000"/>
              </a:spcBef>
              <a:buFont typeface="Arial"/>
              <a:buChar char="•"/>
            </a:pPr>
            <a:r>
              <a:rPr lang="en-US" sz="2400" dirty="0" smtClean="0"/>
              <a:t>Data Formats</a:t>
            </a:r>
            <a:endParaRPr lang="en-US" sz="2400" dirty="0"/>
          </a:p>
          <a:p>
            <a:pPr marL="342900" indent="-342900">
              <a:lnSpc>
                <a:spcPct val="90000"/>
              </a:lnSpc>
              <a:spcBef>
                <a:spcPct val="20000"/>
              </a:spcBef>
              <a:buFont typeface="Arial"/>
              <a:buChar char="•"/>
            </a:pPr>
            <a:r>
              <a:rPr lang="en-US" sz="2400" dirty="0"/>
              <a:t>Running </a:t>
            </a:r>
            <a:r>
              <a:rPr lang="en-US" sz="2400" dirty="0" smtClean="0"/>
              <a:t>Analyses</a:t>
            </a:r>
            <a:endParaRPr lang="en-US" sz="2400" dirty="0"/>
          </a:p>
          <a:p>
            <a:pPr marL="342900" indent="-342900">
              <a:lnSpc>
                <a:spcPct val="90000"/>
              </a:lnSpc>
              <a:spcBef>
                <a:spcPct val="20000"/>
              </a:spcBef>
              <a:buFont typeface="Arial"/>
              <a:buChar char="•"/>
            </a:pPr>
            <a:r>
              <a:rPr lang="en-US" sz="2400" b="1" dirty="0" smtClean="0"/>
              <a:t>Break</a:t>
            </a:r>
          </a:p>
          <a:p>
            <a:pPr marL="342900" indent="-342900">
              <a:lnSpc>
                <a:spcPct val="90000"/>
              </a:lnSpc>
              <a:spcBef>
                <a:spcPct val="20000"/>
              </a:spcBef>
              <a:buFont typeface="Arial"/>
              <a:buChar char="•"/>
            </a:pPr>
            <a:r>
              <a:rPr lang="en-US" sz="2400" dirty="0" smtClean="0"/>
              <a:t>RNA-</a:t>
            </a:r>
            <a:r>
              <a:rPr lang="en-US" sz="2400" dirty="0" err="1" smtClean="0"/>
              <a:t>seq</a:t>
            </a:r>
            <a:r>
              <a:rPr lang="en-US" sz="2400" dirty="0" smtClean="0"/>
              <a:t> in GenePattern</a:t>
            </a:r>
          </a:p>
          <a:p>
            <a:pPr marL="342900" indent="-342900">
              <a:lnSpc>
                <a:spcPct val="90000"/>
              </a:lnSpc>
              <a:spcBef>
                <a:spcPct val="20000"/>
              </a:spcBef>
              <a:buFont typeface="Arial"/>
              <a:buChar char="•"/>
            </a:pPr>
            <a:r>
              <a:rPr lang="en-US" sz="2400" dirty="0" smtClean="0"/>
              <a:t>IGV</a:t>
            </a:r>
          </a:p>
          <a:p>
            <a:pPr marL="342900" indent="-342900">
              <a:lnSpc>
                <a:spcPct val="90000"/>
              </a:lnSpc>
              <a:spcBef>
                <a:spcPct val="20000"/>
              </a:spcBef>
              <a:buFont typeface="Arial"/>
              <a:buChar char="•"/>
            </a:pPr>
            <a:r>
              <a:rPr lang="en-US" sz="2400" dirty="0"/>
              <a:t>Other GP Features</a:t>
            </a:r>
          </a:p>
          <a:p>
            <a:pPr marL="342900" indent="-342900">
              <a:lnSpc>
                <a:spcPct val="90000"/>
              </a:lnSpc>
              <a:spcBef>
                <a:spcPct val="20000"/>
              </a:spcBef>
              <a:buFont typeface="Arial"/>
              <a:buChar char="•"/>
            </a:pPr>
            <a:r>
              <a:rPr lang="en-US" sz="2400" dirty="0"/>
              <a:t>Closing</a:t>
            </a:r>
          </a:p>
          <a:p>
            <a:pPr marL="342900" indent="-342900">
              <a:lnSpc>
                <a:spcPct val="90000"/>
              </a:lnSpc>
              <a:spcBef>
                <a:spcPct val="20000"/>
              </a:spcBef>
              <a:buFont typeface="Arial"/>
              <a:buChar char="•"/>
            </a:pPr>
            <a:r>
              <a:rPr lang="en-US" sz="2400" dirty="0"/>
              <a:t>Open Q&amp;A</a:t>
            </a:r>
          </a:p>
          <a:p>
            <a:pPr>
              <a:lnSpc>
                <a:spcPct val="90000"/>
              </a:lnSpc>
              <a:spcBef>
                <a:spcPct val="20000"/>
              </a:spcBef>
            </a:pPr>
            <a:endParaRPr lang="en-US" sz="2400" dirty="0"/>
          </a:p>
          <a:p>
            <a:pPr marL="342900" indent="-342900">
              <a:lnSpc>
                <a:spcPct val="90000"/>
              </a:lnSpc>
              <a:spcBef>
                <a:spcPct val="20000"/>
              </a:spcBef>
              <a:buFontTx/>
              <a:buChar char="•"/>
            </a:pP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a:latin typeface="+mn-lt"/>
                <a:ea typeface="ＭＳ Ｐゴシック" pitchFamily="-109" charset="-128"/>
                <a:cs typeface="ＭＳ Ｐゴシック" pitchFamily="-109" charset="-128"/>
              </a:rPr>
              <a:t>Pipelines in </a:t>
            </a:r>
            <a:r>
              <a:rPr lang="en-US" sz="3600" b="1" dirty="0" err="1">
                <a:latin typeface="+mn-lt"/>
                <a:ea typeface="ＭＳ Ｐゴシック" pitchFamily="-109" charset="-128"/>
                <a:cs typeface="ＭＳ Ｐゴシック" pitchFamily="-109" charset="-128"/>
              </a:rPr>
              <a:t>GenePattern</a:t>
            </a:r>
            <a:endParaRPr lang="en-US" sz="3600" b="1" dirty="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05085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143253" y="1060450"/>
            <a:ext cx="6639791"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a:t>
            </a:r>
            <a:r>
              <a:rPr lang="en-US" sz="2400" dirty="0"/>
              <a:t>3.9.11 rc.4 b210</a:t>
            </a:r>
            <a:r>
              <a:rPr lang="en-US" sz="2400" dirty="0" smtClean="0">
                <a:solidFill>
                  <a:srgbClr val="000000"/>
                </a:solidFill>
              </a:rPr>
              <a:t> (2/2019)</a:t>
            </a:r>
          </a:p>
          <a:p>
            <a:pPr marL="514350" indent="0" defTabSz="1830388">
              <a:spcBef>
                <a:spcPts val="0"/>
              </a:spcBef>
              <a:buNone/>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New Public server runs ~2,500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5" name="Picture 4" descr="gpa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pic>
        <p:nvPicPr>
          <p:cNvPr id="6" name="Picture 5"/>
          <p:cNvPicPr>
            <a:picLocks noChangeAspect="1"/>
          </p:cNvPicPr>
          <p:nvPr/>
        </p:nvPicPr>
        <p:blipFill>
          <a:blip r:embed="rId4"/>
          <a:stretch>
            <a:fillRect/>
          </a:stretch>
        </p:blipFill>
        <p:spPr>
          <a:xfrm>
            <a:off x="6440621" y="1147248"/>
            <a:ext cx="2231136" cy="1502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40438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pPr marL="0" indent="0">
              <a:buNone/>
            </a:pPr>
            <a:endParaRPr lang="en-US" sz="1400" dirty="0" smtClean="0"/>
          </a:p>
          <a:p>
            <a:r>
              <a:rPr lang="en-US" sz="2800" dirty="0" smtClean="0"/>
              <a:t>Public server running on Amazon </a:t>
            </a:r>
            <a:r>
              <a:rPr lang="en-US" sz="2800" dirty="0"/>
              <a:t>Web </a:t>
            </a:r>
            <a:r>
              <a:rPr lang="en-US" sz="2800" dirty="0" smtClean="0"/>
              <a:t>Services </a:t>
            </a:r>
            <a:r>
              <a:rPr lang="en-US" sz="1800" dirty="0" smtClean="0"/>
              <a:t>(</a:t>
            </a:r>
            <a:r>
              <a:rPr lang="en-US" sz="1800" dirty="0" smtClean="0">
                <a:hlinkClick r:id="rId3"/>
              </a:rPr>
              <a:t>cloud.genepattern.org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a:t>
            </a:r>
            <a:r>
              <a:rPr lang="en-US" sz="2800"/>
              <a:t>server </a:t>
            </a:r>
            <a:r>
              <a:rPr lang="en-US" sz="1800" smtClean="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641212" y="3835558"/>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12" name="Group 11"/>
          <p:cNvGrpSpPr/>
          <p:nvPr/>
        </p:nvGrpSpPr>
        <p:grpSpPr>
          <a:xfrm>
            <a:off x="375230" y="4682774"/>
            <a:ext cx="1438475" cy="1411427"/>
            <a:chOff x="2313479" y="3201977"/>
            <a:chExt cx="1411427" cy="1411427"/>
          </a:xfrm>
        </p:grpSpPr>
        <p:pic>
          <p:nvPicPr>
            <p:cNvPr id="13" name="Picture 12" descr="AMI logo 128x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731167" y="2656105"/>
            <a:ext cx="726603" cy="725752"/>
            <a:chOff x="2802847" y="1762277"/>
            <a:chExt cx="712940" cy="725752"/>
          </a:xfrm>
        </p:grpSpPr>
        <p:pic>
          <p:nvPicPr>
            <p:cNvPr id="17" name="Picture 16" descr="indiana-university-logo-250x25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67" y="856470"/>
            <a:ext cx="1600270" cy="1172065"/>
          </a:xfrm>
          <a:prstGeom prst="rect">
            <a:avLst/>
          </a:prstGeom>
        </p:spPr>
      </p:pic>
    </p:spTree>
    <p:extLst>
      <p:ext uri="{BB962C8B-B14F-4D97-AF65-F5344CB8AC3E}">
        <p14:creationId xmlns:p14="http://schemas.microsoft.com/office/powerpoint/2010/main" val="24956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78" y="2425955"/>
            <a:ext cx="1114286" cy="1161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1178894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249977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3"/>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935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332509" y="1339741"/>
            <a:ext cx="4218709" cy="5410842"/>
          </a:xfrm>
        </p:spPr>
        <p:txBody>
          <a:bodyPr>
            <a:normAutofit/>
          </a:bodyPr>
          <a:lstStyle/>
          <a:p>
            <a:r>
              <a:rPr lang="en-US" sz="2400" dirty="0" smtClean="0"/>
              <a:t>Collection of hundreds of wrapped tools</a:t>
            </a:r>
          </a:p>
          <a:p>
            <a:r>
              <a:rPr lang="en-US" sz="2400" dirty="0" smtClean="0"/>
              <a:t>Gene expression, sequence variation, proteomics, network analysis, machine learning, flow </a:t>
            </a:r>
            <a:r>
              <a:rPr lang="en-US" sz="2400" dirty="0" err="1" smtClean="0"/>
              <a:t>cytometry</a:t>
            </a:r>
            <a:r>
              <a:rPr lang="en-US" sz="2400" dirty="0" smtClean="0"/>
              <a:t>, etc.</a:t>
            </a:r>
          </a:p>
          <a:p>
            <a:r>
              <a:rPr lang="en-US" sz="2400" dirty="0"/>
              <a:t>Searchable by name, keyword, etc.</a:t>
            </a:r>
          </a:p>
          <a:p>
            <a:r>
              <a:rPr lang="en-US" sz="2400" dirty="0" smtClean="0"/>
              <a:t>Widely-used community tools, lab-developed tools, utilities</a:t>
            </a:r>
          </a:p>
          <a:p>
            <a:r>
              <a:rPr lang="en-US" sz="24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7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or workflows that can be shared and published</a:t>
            </a:r>
          </a:p>
          <a:p>
            <a:endParaRPr lang="en-US" dirty="0" smtClean="0"/>
          </a:p>
          <a:p>
            <a:endParaRPr lang="en-US" dirty="0"/>
          </a:p>
        </p:txBody>
      </p:sp>
    </p:spTree>
    <p:extLst>
      <p:ext uri="{BB962C8B-B14F-4D97-AF65-F5344CB8AC3E}">
        <p14:creationId xmlns:p14="http://schemas.microsoft.com/office/powerpoint/2010/main" val="80023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3.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87443</TotalTime>
  <Words>2936</Words>
  <Application>Microsoft Office PowerPoint</Application>
  <PresentationFormat>On-screen Show (4:3)</PresentationFormat>
  <Paragraphs>482</Paragraphs>
  <Slides>32</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MS PGothic</vt:lpstr>
      <vt:lpstr>ヒラギノ角ゴ Pro W3</vt:lpstr>
      <vt:lpstr>Arial</vt:lpstr>
      <vt:lpstr>Avenir Book</vt:lpstr>
      <vt:lpstr>Avenir Heavy</vt:lpstr>
      <vt:lpstr>Calibri</vt:lpstr>
      <vt:lpstr>Courier</vt:lpstr>
      <vt:lpstr>Garamond</vt:lpstr>
      <vt:lpstr>Noto Sans Symbols</vt:lpstr>
      <vt:lpstr>Tahoma</vt:lpstr>
      <vt:lpstr>Office Theme</vt:lpstr>
      <vt:lpstr>PowerPoint Presentation</vt:lpstr>
      <vt:lpstr>April 04, 2019 Barbara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in GenePattern</vt:lpstr>
      <vt:lpstr>Community Activity</vt:lpstr>
      <vt:lpstr>Availability</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118</cp:revision>
  <dcterms:created xsi:type="dcterms:W3CDTF">2012-05-17T15:07:33Z</dcterms:created>
  <dcterms:modified xsi:type="dcterms:W3CDTF">2019-04-12T21:10:15Z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